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262" r:id="rId6"/>
    <p:sldId id="269" r:id="rId7"/>
    <p:sldId id="257" r:id="rId8"/>
    <p:sldId id="258" r:id="rId9"/>
    <p:sldId id="260" r:id="rId10"/>
    <p:sldId id="263" r:id="rId11"/>
    <p:sldId id="264" r:id="rId12"/>
    <p:sldId id="265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58C"/>
    <a:srgbClr val="06ABBD"/>
    <a:srgbClr val="F3F3DF"/>
    <a:srgbClr val="FF3300"/>
    <a:srgbClr val="ECF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C2C690-6BDE-4F49-8C3A-D126F6DA4C39}" v="7" dt="2020-09-10T00:18:44.6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33"/>
    <p:restoredTop sz="66011"/>
  </p:normalViewPr>
  <p:slideViewPr>
    <p:cSldViewPr snapToGrid="0">
      <p:cViewPr varScale="1">
        <p:scale>
          <a:sx n="75" d="100"/>
          <a:sy n="75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5A9291-8163-4D12-94E0-4D481BCF341A}" type="doc">
      <dgm:prSet loTypeId="urn:microsoft.com/office/officeart/2008/layout/VerticalCurvedList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DC46F18A-45CD-4C0C-AE0E-2479F51892DE}">
      <dgm:prSet phldrT="[Text]" custT="1"/>
      <dgm:spPr/>
      <dgm:t>
        <a:bodyPr/>
        <a:lstStyle/>
        <a:p>
          <a:r>
            <a:rPr lang="en-US" sz="2000" dirty="0"/>
            <a:t>Assess patient for suitability</a:t>
          </a:r>
          <a:endParaRPr lang="en-GB" sz="2000" dirty="0"/>
        </a:p>
      </dgm:t>
    </dgm:pt>
    <dgm:pt modelId="{A016E717-2BC0-4A1B-871D-7A30E78734A3}" type="parTrans" cxnId="{EEDC9342-03BC-4D05-A9B9-316E98233864}">
      <dgm:prSet/>
      <dgm:spPr/>
      <dgm:t>
        <a:bodyPr/>
        <a:lstStyle/>
        <a:p>
          <a:endParaRPr lang="en-GB"/>
        </a:p>
      </dgm:t>
    </dgm:pt>
    <dgm:pt modelId="{5BE03A12-8330-4E45-8BC2-DC48DDDA57F6}" type="sibTrans" cxnId="{EEDC9342-03BC-4D05-A9B9-316E98233864}">
      <dgm:prSet/>
      <dgm:spPr/>
      <dgm:t>
        <a:bodyPr/>
        <a:lstStyle/>
        <a:p>
          <a:endParaRPr lang="en-GB"/>
        </a:p>
      </dgm:t>
    </dgm:pt>
    <dgm:pt modelId="{D3D14DBB-6ED2-4E3F-9F4D-2FECBCFEAEB7}">
      <dgm:prSet phldrT="[Text]" custT="1"/>
      <dgm:spPr/>
      <dgm:t>
        <a:bodyPr/>
        <a:lstStyle/>
        <a:p>
          <a:r>
            <a:rPr lang="en-US" sz="2000" dirty="0"/>
            <a:t>Provide all resources, information &amp; documentation templates to the AP and Pharmacist</a:t>
          </a:r>
          <a:endParaRPr lang="en-GB" sz="2000" dirty="0"/>
        </a:p>
      </dgm:t>
    </dgm:pt>
    <dgm:pt modelId="{62ACF7A9-D9E0-4310-8641-BF8612F01EE7}" type="parTrans" cxnId="{5FCC4571-6515-43C1-9C4C-550FCA47A0EC}">
      <dgm:prSet/>
      <dgm:spPr/>
      <dgm:t>
        <a:bodyPr/>
        <a:lstStyle/>
        <a:p>
          <a:endParaRPr lang="en-GB"/>
        </a:p>
      </dgm:t>
    </dgm:pt>
    <dgm:pt modelId="{D5012004-6203-4BED-8B37-5D6ABF904B8B}" type="sibTrans" cxnId="{5FCC4571-6515-43C1-9C4C-550FCA47A0EC}">
      <dgm:prSet/>
      <dgm:spPr/>
      <dgm:t>
        <a:bodyPr/>
        <a:lstStyle/>
        <a:p>
          <a:endParaRPr lang="en-GB"/>
        </a:p>
      </dgm:t>
    </dgm:pt>
    <dgm:pt modelId="{29D2BDC2-BD2B-4462-83A4-161478F831B4}">
      <dgm:prSet phldrT="[Text]" custT="1"/>
      <dgm:spPr/>
      <dgm:t>
        <a:bodyPr/>
        <a:lstStyle/>
        <a:p>
          <a:r>
            <a:rPr lang="en-US" sz="2000" dirty="0"/>
            <a:t>Liaise with and support AP in patient’s ongoing care</a:t>
          </a:r>
          <a:endParaRPr lang="en-GB" sz="2000" dirty="0"/>
        </a:p>
      </dgm:t>
    </dgm:pt>
    <dgm:pt modelId="{4C118F15-EE63-4C6F-8542-03E7244ABFBB}" type="parTrans" cxnId="{63E2CF2D-2AB6-4111-9CE3-1920EF95F0DD}">
      <dgm:prSet/>
      <dgm:spPr/>
      <dgm:t>
        <a:bodyPr/>
        <a:lstStyle/>
        <a:p>
          <a:endParaRPr lang="en-GB"/>
        </a:p>
      </dgm:t>
    </dgm:pt>
    <dgm:pt modelId="{A2CB3800-8A66-49F2-B0DC-7FA22368A505}" type="sibTrans" cxnId="{63E2CF2D-2AB6-4111-9CE3-1920EF95F0DD}">
      <dgm:prSet/>
      <dgm:spPr/>
      <dgm:t>
        <a:bodyPr/>
        <a:lstStyle/>
        <a:p>
          <a:endParaRPr lang="en-GB"/>
        </a:p>
      </dgm:t>
    </dgm:pt>
    <dgm:pt modelId="{E56FE076-CC00-49ED-87A5-B73F12008951}">
      <dgm:prSet/>
      <dgm:spPr/>
      <dgm:t>
        <a:bodyPr/>
        <a:lstStyle/>
        <a:p>
          <a:endParaRPr lang="en-GB"/>
        </a:p>
      </dgm:t>
    </dgm:pt>
    <dgm:pt modelId="{07E173F0-E166-41E8-8B69-F635B58A6391}" type="parTrans" cxnId="{61306A82-C037-4F0A-B5A1-42BD6F261166}">
      <dgm:prSet/>
      <dgm:spPr/>
      <dgm:t>
        <a:bodyPr/>
        <a:lstStyle/>
        <a:p>
          <a:endParaRPr lang="en-GB"/>
        </a:p>
      </dgm:t>
    </dgm:pt>
    <dgm:pt modelId="{27AC828F-18F6-4C53-9E4F-2EEF54163F4D}" type="sibTrans" cxnId="{61306A82-C037-4F0A-B5A1-42BD6F261166}">
      <dgm:prSet/>
      <dgm:spPr/>
      <dgm:t>
        <a:bodyPr/>
        <a:lstStyle/>
        <a:p>
          <a:endParaRPr lang="en-GB"/>
        </a:p>
      </dgm:t>
    </dgm:pt>
    <dgm:pt modelId="{0CF4C4FB-98C1-4266-8578-29D95DD6E129}" type="pres">
      <dgm:prSet presAssocID="{E95A9291-8163-4D12-94E0-4D481BCF341A}" presName="Name0" presStyleCnt="0">
        <dgm:presLayoutVars>
          <dgm:chMax val="7"/>
          <dgm:chPref val="7"/>
          <dgm:dir/>
        </dgm:presLayoutVars>
      </dgm:prSet>
      <dgm:spPr/>
    </dgm:pt>
    <dgm:pt modelId="{77550FA0-589C-48C5-A625-6319FA472990}" type="pres">
      <dgm:prSet presAssocID="{E95A9291-8163-4D12-94E0-4D481BCF341A}" presName="Name1" presStyleCnt="0"/>
      <dgm:spPr/>
    </dgm:pt>
    <dgm:pt modelId="{E73C7188-D7A7-4D0A-A0FF-D162614F28AE}" type="pres">
      <dgm:prSet presAssocID="{E95A9291-8163-4D12-94E0-4D481BCF341A}" presName="cycle" presStyleCnt="0"/>
      <dgm:spPr/>
    </dgm:pt>
    <dgm:pt modelId="{97930AC7-6CC4-4068-9BC7-A6EF7DBB706C}" type="pres">
      <dgm:prSet presAssocID="{E95A9291-8163-4D12-94E0-4D481BCF341A}" presName="srcNode" presStyleLbl="node1" presStyleIdx="0" presStyleCnt="4"/>
      <dgm:spPr/>
    </dgm:pt>
    <dgm:pt modelId="{CC591DBA-E666-4CBC-BE74-0C140526AD6D}" type="pres">
      <dgm:prSet presAssocID="{E95A9291-8163-4D12-94E0-4D481BCF341A}" presName="conn" presStyleLbl="parChTrans1D2" presStyleIdx="0" presStyleCnt="1"/>
      <dgm:spPr/>
    </dgm:pt>
    <dgm:pt modelId="{D58ECFA7-2CE3-454D-ACED-FFFE31DF831A}" type="pres">
      <dgm:prSet presAssocID="{E95A9291-8163-4D12-94E0-4D481BCF341A}" presName="extraNode" presStyleLbl="node1" presStyleIdx="0" presStyleCnt="4"/>
      <dgm:spPr/>
    </dgm:pt>
    <dgm:pt modelId="{665DF962-7372-417C-9A4F-276E6A8A9B88}" type="pres">
      <dgm:prSet presAssocID="{E95A9291-8163-4D12-94E0-4D481BCF341A}" presName="dstNode" presStyleLbl="node1" presStyleIdx="0" presStyleCnt="4"/>
      <dgm:spPr/>
    </dgm:pt>
    <dgm:pt modelId="{A977FB7A-9483-43CC-AFA0-9E6C9540C504}" type="pres">
      <dgm:prSet presAssocID="{DC46F18A-45CD-4C0C-AE0E-2479F51892DE}" presName="text_1" presStyleLbl="node1" presStyleIdx="0" presStyleCnt="4">
        <dgm:presLayoutVars>
          <dgm:bulletEnabled val="1"/>
        </dgm:presLayoutVars>
      </dgm:prSet>
      <dgm:spPr/>
    </dgm:pt>
    <dgm:pt modelId="{36CCB5AE-50D1-475C-8066-E4F619FDC43E}" type="pres">
      <dgm:prSet presAssocID="{DC46F18A-45CD-4C0C-AE0E-2479F51892DE}" presName="accent_1" presStyleCnt="0"/>
      <dgm:spPr/>
    </dgm:pt>
    <dgm:pt modelId="{5B28CD8F-D4D5-48A1-B8B7-44E3855BF9DC}" type="pres">
      <dgm:prSet presAssocID="{DC46F18A-45CD-4C0C-AE0E-2479F51892DE}" presName="accentRepeatNode" presStyleLbl="solidFgAcc1" presStyleIdx="0" presStyleCnt="4" custLinFactNeighborX="2328"/>
      <dgm:spPr/>
    </dgm:pt>
    <dgm:pt modelId="{F0C7AEFB-CD68-40AE-92B3-6207674F050A}" type="pres">
      <dgm:prSet presAssocID="{E56FE076-CC00-49ED-87A5-B73F12008951}" presName="text_2" presStyleLbl="node1" presStyleIdx="1" presStyleCnt="4">
        <dgm:presLayoutVars>
          <dgm:bulletEnabled val="1"/>
        </dgm:presLayoutVars>
      </dgm:prSet>
      <dgm:spPr/>
    </dgm:pt>
    <dgm:pt modelId="{B6F1A637-671D-46F1-B9B7-523B36EFDC43}" type="pres">
      <dgm:prSet presAssocID="{E56FE076-CC00-49ED-87A5-B73F12008951}" presName="accent_2" presStyleCnt="0"/>
      <dgm:spPr/>
    </dgm:pt>
    <dgm:pt modelId="{74F8D76C-DF29-42F3-90BA-068245558A25}" type="pres">
      <dgm:prSet presAssocID="{E56FE076-CC00-49ED-87A5-B73F12008951}" presName="accentRepeatNode" presStyleLbl="solidFgAcc1" presStyleIdx="1" presStyleCnt="4"/>
      <dgm:spPr/>
    </dgm:pt>
    <dgm:pt modelId="{9FF0F78D-D5E7-4937-9A82-702076B2198A}" type="pres">
      <dgm:prSet presAssocID="{D3D14DBB-6ED2-4E3F-9F4D-2FECBCFEAEB7}" presName="text_3" presStyleLbl="node1" presStyleIdx="2" presStyleCnt="4">
        <dgm:presLayoutVars>
          <dgm:bulletEnabled val="1"/>
        </dgm:presLayoutVars>
      </dgm:prSet>
      <dgm:spPr/>
    </dgm:pt>
    <dgm:pt modelId="{05787A64-4B66-46C3-8961-54D8795E539F}" type="pres">
      <dgm:prSet presAssocID="{D3D14DBB-6ED2-4E3F-9F4D-2FECBCFEAEB7}" presName="accent_3" presStyleCnt="0"/>
      <dgm:spPr/>
    </dgm:pt>
    <dgm:pt modelId="{A235B876-608D-4E21-B59F-F2F9244CB3C9}" type="pres">
      <dgm:prSet presAssocID="{D3D14DBB-6ED2-4E3F-9F4D-2FECBCFEAEB7}" presName="accentRepeatNode" presStyleLbl="solidFgAcc1" presStyleIdx="2" presStyleCnt="4"/>
      <dgm:spPr/>
    </dgm:pt>
    <dgm:pt modelId="{91F735C9-760A-4853-A26F-21FCEE2128EB}" type="pres">
      <dgm:prSet presAssocID="{29D2BDC2-BD2B-4462-83A4-161478F831B4}" presName="text_4" presStyleLbl="node1" presStyleIdx="3" presStyleCnt="4">
        <dgm:presLayoutVars>
          <dgm:bulletEnabled val="1"/>
        </dgm:presLayoutVars>
      </dgm:prSet>
      <dgm:spPr/>
    </dgm:pt>
    <dgm:pt modelId="{18DEB040-C733-422C-9499-46016541FD64}" type="pres">
      <dgm:prSet presAssocID="{29D2BDC2-BD2B-4462-83A4-161478F831B4}" presName="accent_4" presStyleCnt="0"/>
      <dgm:spPr/>
    </dgm:pt>
    <dgm:pt modelId="{B9EAEABE-9E65-4DF7-9A1F-64C58FE6B350}" type="pres">
      <dgm:prSet presAssocID="{29D2BDC2-BD2B-4462-83A4-161478F831B4}" presName="accentRepeatNode" presStyleLbl="solidFgAcc1" presStyleIdx="3" presStyleCnt="4"/>
      <dgm:spPr/>
    </dgm:pt>
  </dgm:ptLst>
  <dgm:cxnLst>
    <dgm:cxn modelId="{0D4C9607-B5A7-4AE8-8DFD-87435E8C499F}" type="presOf" srcId="{E56FE076-CC00-49ED-87A5-B73F12008951}" destId="{F0C7AEFB-CD68-40AE-92B3-6207674F050A}" srcOrd="0" destOrd="0" presId="urn:microsoft.com/office/officeart/2008/layout/VerticalCurvedList"/>
    <dgm:cxn modelId="{63E2CF2D-2AB6-4111-9CE3-1920EF95F0DD}" srcId="{E95A9291-8163-4D12-94E0-4D481BCF341A}" destId="{29D2BDC2-BD2B-4462-83A4-161478F831B4}" srcOrd="3" destOrd="0" parTransId="{4C118F15-EE63-4C6F-8542-03E7244ABFBB}" sibTransId="{A2CB3800-8A66-49F2-B0DC-7FA22368A505}"/>
    <dgm:cxn modelId="{DE7D7D38-4FE7-4570-A7F3-73A36DDBA7D3}" type="presOf" srcId="{DC46F18A-45CD-4C0C-AE0E-2479F51892DE}" destId="{A977FB7A-9483-43CC-AFA0-9E6C9540C504}" srcOrd="0" destOrd="0" presId="urn:microsoft.com/office/officeart/2008/layout/VerticalCurvedList"/>
    <dgm:cxn modelId="{7E9AA13B-795A-493B-8938-B160F71FE426}" type="presOf" srcId="{E95A9291-8163-4D12-94E0-4D481BCF341A}" destId="{0CF4C4FB-98C1-4266-8578-29D95DD6E129}" srcOrd="0" destOrd="0" presId="urn:microsoft.com/office/officeart/2008/layout/VerticalCurvedList"/>
    <dgm:cxn modelId="{201DEC61-45A6-497A-AC6F-EE35A88265A2}" type="presOf" srcId="{29D2BDC2-BD2B-4462-83A4-161478F831B4}" destId="{91F735C9-760A-4853-A26F-21FCEE2128EB}" srcOrd="0" destOrd="0" presId="urn:microsoft.com/office/officeart/2008/layout/VerticalCurvedList"/>
    <dgm:cxn modelId="{EEDC9342-03BC-4D05-A9B9-316E98233864}" srcId="{E95A9291-8163-4D12-94E0-4D481BCF341A}" destId="{DC46F18A-45CD-4C0C-AE0E-2479F51892DE}" srcOrd="0" destOrd="0" parTransId="{A016E717-2BC0-4A1B-871D-7A30E78734A3}" sibTransId="{5BE03A12-8330-4E45-8BC2-DC48DDDA57F6}"/>
    <dgm:cxn modelId="{5FCC4571-6515-43C1-9C4C-550FCA47A0EC}" srcId="{E95A9291-8163-4D12-94E0-4D481BCF341A}" destId="{D3D14DBB-6ED2-4E3F-9F4D-2FECBCFEAEB7}" srcOrd="2" destOrd="0" parTransId="{62ACF7A9-D9E0-4310-8641-BF8612F01EE7}" sibTransId="{D5012004-6203-4BED-8B37-5D6ABF904B8B}"/>
    <dgm:cxn modelId="{85FDDA52-6653-48B7-B498-8B2EF0701D64}" type="presOf" srcId="{D3D14DBB-6ED2-4E3F-9F4D-2FECBCFEAEB7}" destId="{9FF0F78D-D5E7-4937-9A82-702076B2198A}" srcOrd="0" destOrd="0" presId="urn:microsoft.com/office/officeart/2008/layout/VerticalCurvedList"/>
    <dgm:cxn modelId="{18663158-4B54-42A7-865C-70C288577268}" type="presOf" srcId="{5BE03A12-8330-4E45-8BC2-DC48DDDA57F6}" destId="{CC591DBA-E666-4CBC-BE74-0C140526AD6D}" srcOrd="0" destOrd="0" presId="urn:microsoft.com/office/officeart/2008/layout/VerticalCurvedList"/>
    <dgm:cxn modelId="{61306A82-C037-4F0A-B5A1-42BD6F261166}" srcId="{E95A9291-8163-4D12-94E0-4D481BCF341A}" destId="{E56FE076-CC00-49ED-87A5-B73F12008951}" srcOrd="1" destOrd="0" parTransId="{07E173F0-E166-41E8-8B69-F635B58A6391}" sibTransId="{27AC828F-18F6-4C53-9E4F-2EEF54163F4D}"/>
    <dgm:cxn modelId="{4B232D57-CC72-4720-800E-36A8A980622F}" type="presParOf" srcId="{0CF4C4FB-98C1-4266-8578-29D95DD6E129}" destId="{77550FA0-589C-48C5-A625-6319FA472990}" srcOrd="0" destOrd="0" presId="urn:microsoft.com/office/officeart/2008/layout/VerticalCurvedList"/>
    <dgm:cxn modelId="{02A6395C-69D5-4799-991F-E5F66E827245}" type="presParOf" srcId="{77550FA0-589C-48C5-A625-6319FA472990}" destId="{E73C7188-D7A7-4D0A-A0FF-D162614F28AE}" srcOrd="0" destOrd="0" presId="urn:microsoft.com/office/officeart/2008/layout/VerticalCurvedList"/>
    <dgm:cxn modelId="{B7F7E219-46A5-4D49-BA88-CE0D8BA5E22E}" type="presParOf" srcId="{E73C7188-D7A7-4D0A-A0FF-D162614F28AE}" destId="{97930AC7-6CC4-4068-9BC7-A6EF7DBB706C}" srcOrd="0" destOrd="0" presId="urn:microsoft.com/office/officeart/2008/layout/VerticalCurvedList"/>
    <dgm:cxn modelId="{01872603-D3C4-43D8-A822-425923B6391A}" type="presParOf" srcId="{E73C7188-D7A7-4D0A-A0FF-D162614F28AE}" destId="{CC591DBA-E666-4CBC-BE74-0C140526AD6D}" srcOrd="1" destOrd="0" presId="urn:microsoft.com/office/officeart/2008/layout/VerticalCurvedList"/>
    <dgm:cxn modelId="{5758701B-2998-4EF9-84B8-C36E2469273F}" type="presParOf" srcId="{E73C7188-D7A7-4D0A-A0FF-D162614F28AE}" destId="{D58ECFA7-2CE3-454D-ACED-FFFE31DF831A}" srcOrd="2" destOrd="0" presId="urn:microsoft.com/office/officeart/2008/layout/VerticalCurvedList"/>
    <dgm:cxn modelId="{E379E7B2-FBA5-42B1-AD32-B29D1863AE28}" type="presParOf" srcId="{E73C7188-D7A7-4D0A-A0FF-D162614F28AE}" destId="{665DF962-7372-417C-9A4F-276E6A8A9B88}" srcOrd="3" destOrd="0" presId="urn:microsoft.com/office/officeart/2008/layout/VerticalCurvedList"/>
    <dgm:cxn modelId="{F37807DC-A9C3-44D5-A764-5A25EDF9F36A}" type="presParOf" srcId="{77550FA0-589C-48C5-A625-6319FA472990}" destId="{A977FB7A-9483-43CC-AFA0-9E6C9540C504}" srcOrd="1" destOrd="0" presId="urn:microsoft.com/office/officeart/2008/layout/VerticalCurvedList"/>
    <dgm:cxn modelId="{CFC91666-752C-4FA4-8BC3-205F88F34704}" type="presParOf" srcId="{77550FA0-589C-48C5-A625-6319FA472990}" destId="{36CCB5AE-50D1-475C-8066-E4F619FDC43E}" srcOrd="2" destOrd="0" presId="urn:microsoft.com/office/officeart/2008/layout/VerticalCurvedList"/>
    <dgm:cxn modelId="{32B88D68-F4A1-467D-8528-245150492DB1}" type="presParOf" srcId="{36CCB5AE-50D1-475C-8066-E4F619FDC43E}" destId="{5B28CD8F-D4D5-48A1-B8B7-44E3855BF9DC}" srcOrd="0" destOrd="0" presId="urn:microsoft.com/office/officeart/2008/layout/VerticalCurvedList"/>
    <dgm:cxn modelId="{97A452E8-16BA-43DC-951B-4AE68AC842AA}" type="presParOf" srcId="{77550FA0-589C-48C5-A625-6319FA472990}" destId="{F0C7AEFB-CD68-40AE-92B3-6207674F050A}" srcOrd="3" destOrd="0" presId="urn:microsoft.com/office/officeart/2008/layout/VerticalCurvedList"/>
    <dgm:cxn modelId="{B5C4D342-C79A-4BC4-A9A5-E2FE2B67064F}" type="presParOf" srcId="{77550FA0-589C-48C5-A625-6319FA472990}" destId="{B6F1A637-671D-46F1-B9B7-523B36EFDC43}" srcOrd="4" destOrd="0" presId="urn:microsoft.com/office/officeart/2008/layout/VerticalCurvedList"/>
    <dgm:cxn modelId="{62EF9FF3-3F65-4306-BA52-F246023E37E2}" type="presParOf" srcId="{B6F1A637-671D-46F1-B9B7-523B36EFDC43}" destId="{74F8D76C-DF29-42F3-90BA-068245558A25}" srcOrd="0" destOrd="0" presId="urn:microsoft.com/office/officeart/2008/layout/VerticalCurvedList"/>
    <dgm:cxn modelId="{A360C81C-AB45-4F72-B01E-531A24BF5F74}" type="presParOf" srcId="{77550FA0-589C-48C5-A625-6319FA472990}" destId="{9FF0F78D-D5E7-4937-9A82-702076B2198A}" srcOrd="5" destOrd="0" presId="urn:microsoft.com/office/officeart/2008/layout/VerticalCurvedList"/>
    <dgm:cxn modelId="{2B702D51-DB51-4B36-BE84-998F173A8DB3}" type="presParOf" srcId="{77550FA0-589C-48C5-A625-6319FA472990}" destId="{05787A64-4B66-46C3-8961-54D8795E539F}" srcOrd="6" destOrd="0" presId="urn:microsoft.com/office/officeart/2008/layout/VerticalCurvedList"/>
    <dgm:cxn modelId="{B80D11F6-8092-44E3-84E3-0024DCADCB4A}" type="presParOf" srcId="{05787A64-4B66-46C3-8961-54D8795E539F}" destId="{A235B876-608D-4E21-B59F-F2F9244CB3C9}" srcOrd="0" destOrd="0" presId="urn:microsoft.com/office/officeart/2008/layout/VerticalCurvedList"/>
    <dgm:cxn modelId="{90664B45-32F8-475E-92E9-F40D368E155E}" type="presParOf" srcId="{77550FA0-589C-48C5-A625-6319FA472990}" destId="{91F735C9-760A-4853-A26F-21FCEE2128EB}" srcOrd="7" destOrd="0" presId="urn:microsoft.com/office/officeart/2008/layout/VerticalCurvedList"/>
    <dgm:cxn modelId="{B0A1C3B7-3F0E-42C6-B450-277A02E2F85F}" type="presParOf" srcId="{77550FA0-589C-48C5-A625-6319FA472990}" destId="{18DEB040-C733-422C-9499-46016541FD64}" srcOrd="8" destOrd="0" presId="urn:microsoft.com/office/officeart/2008/layout/VerticalCurvedList"/>
    <dgm:cxn modelId="{DB19064A-DE38-46B8-86BA-C5553F56C15E}" type="presParOf" srcId="{18DEB040-C733-422C-9499-46016541FD64}" destId="{B9EAEABE-9E65-4DF7-9A1F-64C58FE6B35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591DBA-E666-4CBC-BE74-0C140526AD6D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77FB7A-9483-43CC-AFA0-9E6C9540C504}">
      <dsp:nvSpPr>
        <dsp:cNvPr id="0" name=""/>
        <dsp:cNvSpPr/>
      </dsp:nvSpPr>
      <dsp:spPr>
        <a:xfrm>
          <a:off x="610504" y="416587"/>
          <a:ext cx="7440913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Assess patient for suitability</a:t>
          </a:r>
          <a:endParaRPr lang="en-GB" sz="2000" kern="1200" dirty="0"/>
        </a:p>
      </dsp:txBody>
      <dsp:txXfrm>
        <a:off x="610504" y="416587"/>
        <a:ext cx="7440913" cy="833607"/>
      </dsp:txXfrm>
    </dsp:sp>
    <dsp:sp modelId="{5B28CD8F-D4D5-48A1-B8B7-44E3855BF9DC}">
      <dsp:nvSpPr>
        <dsp:cNvPr id="0" name=""/>
        <dsp:cNvSpPr/>
      </dsp:nvSpPr>
      <dsp:spPr>
        <a:xfrm>
          <a:off x="113758" y="312386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7AEFB-CD68-40AE-92B3-6207674F050A}">
      <dsp:nvSpPr>
        <dsp:cNvPr id="0" name=""/>
        <dsp:cNvSpPr/>
      </dsp:nvSpPr>
      <dsp:spPr>
        <a:xfrm>
          <a:off x="1088431" y="1667215"/>
          <a:ext cx="6962986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109220" rIns="109220" bIns="10922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300" kern="1200"/>
        </a:p>
      </dsp:txBody>
      <dsp:txXfrm>
        <a:off x="1088431" y="1667215"/>
        <a:ext cx="6962986" cy="833607"/>
      </dsp:txXfrm>
    </dsp:sp>
    <dsp:sp modelId="{74F8D76C-DF29-42F3-90BA-068245558A25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0F78D-D5E7-4937-9A82-702076B2198A}">
      <dsp:nvSpPr>
        <dsp:cNvPr id="0" name=""/>
        <dsp:cNvSpPr/>
      </dsp:nvSpPr>
      <dsp:spPr>
        <a:xfrm>
          <a:off x="1088431" y="2917843"/>
          <a:ext cx="6962986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Provide all resources, information &amp; documentation templates to the AP and Pharmacist</a:t>
          </a:r>
          <a:endParaRPr lang="en-GB" sz="2000" kern="1200" dirty="0"/>
        </a:p>
      </dsp:txBody>
      <dsp:txXfrm>
        <a:off x="1088431" y="2917843"/>
        <a:ext cx="6962986" cy="833607"/>
      </dsp:txXfrm>
    </dsp:sp>
    <dsp:sp modelId="{A235B876-608D-4E21-B59F-F2F9244CB3C9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F735C9-760A-4853-A26F-21FCEE2128EB}">
      <dsp:nvSpPr>
        <dsp:cNvPr id="0" name=""/>
        <dsp:cNvSpPr/>
      </dsp:nvSpPr>
      <dsp:spPr>
        <a:xfrm>
          <a:off x="610504" y="4168472"/>
          <a:ext cx="7440913" cy="83360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Liaise with and support AP in patient’s ongoing care</a:t>
          </a:r>
          <a:endParaRPr lang="en-GB" sz="2000" kern="1200" dirty="0"/>
        </a:p>
      </dsp:txBody>
      <dsp:txXfrm>
        <a:off x="610504" y="4168472"/>
        <a:ext cx="7440913" cy="833607"/>
      </dsp:txXfrm>
    </dsp:sp>
    <dsp:sp modelId="{B9EAEABE-9E65-4DF7-9A1F-64C58FE6B350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95E82-6590-46A6-8C41-3F0711E80BAB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A3169-D2CD-4EFF-BBF4-B843E7794F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47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115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916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496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80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787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348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517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None/>
            </a:pP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068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613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997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72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.png"/><Relationship Id="rId5" Type="http://schemas.openxmlformats.org/officeDocument/2006/relationships/image" Target="../media/image31.jp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9.sv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8.png"/><Relationship Id="rId17" Type="http://schemas.openxmlformats.org/officeDocument/2006/relationships/image" Target="../media/image13.svg"/><Relationship Id="rId2" Type="http://schemas.openxmlformats.org/officeDocument/2006/relationships/audio" Target="../media/media6.m4a"/><Relationship Id="rId16" Type="http://schemas.openxmlformats.org/officeDocument/2006/relationships/image" Target="../media/image12.png"/><Relationship Id="rId1" Type="http://schemas.microsoft.com/office/2007/relationships/media" Target="../media/media6.m4a"/><Relationship Id="rId6" Type="http://schemas.openxmlformats.org/officeDocument/2006/relationships/diagramLayout" Target="../diagrams/layout1.xml"/><Relationship Id="rId11" Type="http://schemas.openxmlformats.org/officeDocument/2006/relationships/image" Target="../media/image7.svg"/><Relationship Id="rId5" Type="http://schemas.openxmlformats.org/officeDocument/2006/relationships/diagramData" Target="../diagrams/data1.xml"/><Relationship Id="rId15" Type="http://schemas.openxmlformats.org/officeDocument/2006/relationships/image" Target="../media/image11.svg"/><Relationship Id="rId10" Type="http://schemas.openxmlformats.org/officeDocument/2006/relationships/image" Target="../media/image6.png"/><Relationship Id="rId19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1.xml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7.m4a"/><Relationship Id="rId7" Type="http://schemas.openxmlformats.org/officeDocument/2006/relationships/image" Target="../media/image16.png"/><Relationship Id="rId2" Type="http://schemas.microsoft.com/office/2007/relationships/media" Target="../media/media7.m4a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audio" Target="../media/media8.m4a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1.png"/><Relationship Id="rId2" Type="http://schemas.microsoft.com/office/2007/relationships/media" Target="../media/media8.m4a"/><Relationship Id="rId16" Type="http://schemas.openxmlformats.org/officeDocument/2006/relationships/image" Target="../media/image27.png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57B4BF1-D149-434D-A7C7-047923AE1E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103A3BB-CF23-2244-90EB-7ECC24043C3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045" y="2373818"/>
            <a:ext cx="4289909" cy="211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00"/>
    </mc:Choice>
    <mc:Fallback xmlns="">
      <p:transition spd="slow" advTm="12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17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19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0BEB71-376E-4BCD-BB5E-215285126711}"/>
              </a:ext>
            </a:extLst>
          </p:cNvPr>
          <p:cNvSpPr txBox="1"/>
          <p:nvPr/>
        </p:nvSpPr>
        <p:spPr>
          <a:xfrm>
            <a:off x="7238317" y="741363"/>
            <a:ext cx="3331944" cy="2527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patient has successfully transferred into shared care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 Now what??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E2472E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52F179-F531-4155-9A96-F5760A8C4681}"/>
              </a:ext>
            </a:extLst>
          </p:cNvPr>
          <p:cNvSpPr txBox="1"/>
          <p:nvPr/>
        </p:nvSpPr>
        <p:spPr>
          <a:xfrm>
            <a:off x="7150140" y="2851150"/>
            <a:ext cx="4099607" cy="3678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Alcohol and Drug Service appointment annually or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as required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Contact the Case Manager for support and guidance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rgbClr val="E2472E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EE96562-0611-0141-B19C-4BE0015AC7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40" y="956274"/>
            <a:ext cx="4972245" cy="497224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5F1FCA2-E1CF-4C99-B018-4627521044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340"/>
    </mc:Choice>
    <mc:Fallback xmlns="">
      <p:transition spd="slow" advTm="39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8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E9D3E5B0-0AFE-DA4A-8AEE-F3B2A3A5C25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3376" r="8447" b="26047"/>
          <a:stretch/>
        </p:blipFill>
        <p:spPr>
          <a:xfrm>
            <a:off x="4107457" y="707103"/>
            <a:ext cx="3977085" cy="4840679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4C170B7-FA4E-4920-B0EC-C160D83C9E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1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133"/>
    </mc:Choice>
    <mc:Fallback xmlns="">
      <p:transition spd="slow" advTm="39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C3D69-7FD4-E447-BBF8-C17F5F8DD42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FB5F48-9955-F14F-A8D5-C1C2BF5108C6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 OF PRESENTATION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D09680-5F3B-1649-A646-DB0EA68D2A7D}"/>
              </a:ext>
            </a:extLst>
          </p:cNvPr>
          <p:cNvSpPr/>
          <p:nvPr/>
        </p:nvSpPr>
        <p:spPr>
          <a:xfrm>
            <a:off x="1180046" y="2094999"/>
            <a:ext cx="2807369" cy="2807369"/>
          </a:xfrm>
          <a:prstGeom prst="rect">
            <a:avLst/>
          </a:prstGeom>
          <a:solidFill>
            <a:srgbClr val="06A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1774A3-38DE-5845-A442-3C95B6E0ED1F}"/>
              </a:ext>
            </a:extLst>
          </p:cNvPr>
          <p:cNvSpPr/>
          <p:nvPr/>
        </p:nvSpPr>
        <p:spPr>
          <a:xfrm>
            <a:off x="4681237" y="2082361"/>
            <a:ext cx="2807369" cy="2807369"/>
          </a:xfrm>
          <a:prstGeom prst="rect">
            <a:avLst/>
          </a:prstGeom>
          <a:solidFill>
            <a:srgbClr val="025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16476B-4807-5142-A59B-06FA13D28915}"/>
              </a:ext>
            </a:extLst>
          </p:cNvPr>
          <p:cNvSpPr/>
          <p:nvPr/>
        </p:nvSpPr>
        <p:spPr>
          <a:xfrm>
            <a:off x="8434331" y="2082361"/>
            <a:ext cx="2807369" cy="2807369"/>
          </a:xfrm>
          <a:prstGeom prst="rect">
            <a:avLst/>
          </a:prstGeom>
          <a:solidFill>
            <a:srgbClr val="06A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8D0AB8-BEB4-444F-AD62-DD5FA83D44CC}"/>
              </a:ext>
            </a:extLst>
          </p:cNvPr>
          <p:cNvSpPr txBox="1"/>
          <p:nvPr/>
        </p:nvSpPr>
        <p:spPr>
          <a:xfrm>
            <a:off x="1180046" y="3013501"/>
            <a:ext cx="2807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definition of shared care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E5B35A-9E60-8B43-9BDC-C769B1044E74}"/>
              </a:ext>
            </a:extLst>
          </p:cNvPr>
          <p:cNvSpPr txBox="1"/>
          <p:nvPr/>
        </p:nvSpPr>
        <p:spPr>
          <a:xfrm>
            <a:off x="4679712" y="3013501"/>
            <a:ext cx="280736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roles of participants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C44481-F0CE-FF46-B604-FBC9715CD252}"/>
              </a:ext>
            </a:extLst>
          </p:cNvPr>
          <p:cNvSpPr txBox="1"/>
          <p:nvPr/>
        </p:nvSpPr>
        <p:spPr>
          <a:xfrm>
            <a:off x="8657962" y="2884234"/>
            <a:ext cx="236010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the suite of support documents</a:t>
            </a: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8A88A26-59D9-4171-803F-E73E06C91C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7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3"/>
    </mc:Choice>
    <mc:Fallback xmlns="">
      <p:transition spd="slow" advTm="8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27F52E9-B416-4127-A271-9B741453A0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882" r="-1" b="-1"/>
          <a:stretch/>
        </p:blipFill>
        <p:spPr>
          <a:xfrm>
            <a:off x="-40128" y="-951358"/>
            <a:ext cx="12272256" cy="18155910"/>
          </a:xfrm>
          <a:prstGeom prst="rect">
            <a:avLst/>
          </a:prstGeom>
          <a:effectLst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8207F8-99A9-9244-BE23-BF1D7050D7B2}"/>
              </a:ext>
            </a:extLst>
          </p:cNvPr>
          <p:cNvGrpSpPr/>
          <p:nvPr/>
        </p:nvGrpSpPr>
        <p:grpSpPr>
          <a:xfrm>
            <a:off x="6130616" y="2314807"/>
            <a:ext cx="4256117" cy="4256117"/>
            <a:chOff x="7220559" y="1553624"/>
            <a:chExt cx="4256117" cy="425611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F4BFEAA-08A3-1F46-86A6-B59FBE93FCB3}"/>
                </a:ext>
              </a:extLst>
            </p:cNvPr>
            <p:cNvSpPr/>
            <p:nvPr/>
          </p:nvSpPr>
          <p:spPr>
            <a:xfrm>
              <a:off x="7220559" y="1553624"/>
              <a:ext cx="4256117" cy="4256117"/>
            </a:xfrm>
            <a:prstGeom prst="ellipse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8B416DA-AFF4-9A4D-8D3D-49881C6BC8EE}"/>
                </a:ext>
              </a:extLst>
            </p:cNvPr>
            <p:cNvSpPr txBox="1"/>
            <p:nvPr/>
          </p:nvSpPr>
          <p:spPr>
            <a:xfrm>
              <a:off x="7652820" y="2630854"/>
              <a:ext cx="339159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Approved Prescribers (AP)</a:t>
              </a:r>
              <a:endParaRPr lang="en-US" sz="20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An appropriately certified medical </a:t>
              </a:r>
              <a:r>
                <a:rPr lang="en-US" sz="2000">
                  <a:solidFill>
                    <a:schemeClr val="bg1"/>
                  </a:solidFill>
                  <a:latin typeface="Arial"/>
                  <a:cs typeface="Arial"/>
                </a:rPr>
                <a:t>or nursing professional </a:t>
              </a: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approved for shared care provision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F111B64-8167-9145-B4C1-8FA454B2281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9FE40-AFB4-5045-A31D-540D8732B4FC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3194256-087F-47C4-A8A9-6841694712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61"/>
    </mc:Choice>
    <mc:Fallback xmlns="">
      <p:transition spd="slow" advTm="247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9D36D6-2AC5-46A1-A849-4C82D5264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picture containing plate&#10;&#10;Description automatically generated">
            <a:extLst>
              <a:ext uri="{FF2B5EF4-FFF2-40B4-BE49-F238E27FC236}">
                <a16:creationId xmlns:a16="http://schemas.microsoft.com/office/drawing/2014/main" id="{C8091F47-8589-4CF8-A9E8-AAB420FD003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7" r="468"/>
          <a:stretch/>
        </p:blipFill>
        <p:spPr>
          <a:xfrm>
            <a:off x="-3050" y="479836"/>
            <a:ext cx="4992985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55C2E46-2262-6A41-B406-5F18BCEC118B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8D2B60-4B62-D840-8EBC-1C414B73ED41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MEANT BY SHARED CARE?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F6FF562-3BF5-4C42-9EC0-A52FC3A89A51}"/>
              </a:ext>
            </a:extLst>
          </p:cNvPr>
          <p:cNvGrpSpPr/>
          <p:nvPr/>
        </p:nvGrpSpPr>
        <p:grpSpPr>
          <a:xfrm>
            <a:off x="5727719" y="1652219"/>
            <a:ext cx="5723448" cy="1106905"/>
            <a:chOff x="5727719" y="1652219"/>
            <a:chExt cx="5723448" cy="110690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DDC782-9DD2-644C-A975-3A2E26F20FFF}"/>
                </a:ext>
              </a:extLst>
            </p:cNvPr>
            <p:cNvSpPr/>
            <p:nvPr/>
          </p:nvSpPr>
          <p:spPr>
            <a:xfrm>
              <a:off x="5727719" y="1652219"/>
              <a:ext cx="5723448" cy="1106905"/>
            </a:xfrm>
            <a:prstGeom prst="rect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4DC6463-135A-4D7E-AB14-6B57663FF459}"/>
                </a:ext>
              </a:extLst>
            </p:cNvPr>
            <p:cNvSpPr txBox="1"/>
            <p:nvPr/>
          </p:nvSpPr>
          <p:spPr>
            <a:xfrm>
              <a:off x="6018622" y="1832419"/>
              <a:ext cx="4520799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Patient stays registered with Alcohol and Drug Service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1D8F57-3236-D340-8030-2C555BB35275}"/>
              </a:ext>
            </a:extLst>
          </p:cNvPr>
          <p:cNvGrpSpPr/>
          <p:nvPr/>
        </p:nvGrpSpPr>
        <p:grpSpPr>
          <a:xfrm>
            <a:off x="5727719" y="2825949"/>
            <a:ext cx="5723448" cy="1106905"/>
            <a:chOff x="5727719" y="2825949"/>
            <a:chExt cx="5723448" cy="110690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826829-F4D0-174E-BFDA-F4706F5C54AB}"/>
                </a:ext>
              </a:extLst>
            </p:cNvPr>
            <p:cNvSpPr/>
            <p:nvPr/>
          </p:nvSpPr>
          <p:spPr>
            <a:xfrm>
              <a:off x="5727719" y="2825949"/>
              <a:ext cx="5723448" cy="1106905"/>
            </a:xfrm>
            <a:prstGeom prst="rect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DD8D51-596E-45DC-B4B7-99D44DB96537}"/>
                </a:ext>
              </a:extLst>
            </p:cNvPr>
            <p:cNvSpPr txBox="1"/>
            <p:nvPr/>
          </p:nvSpPr>
          <p:spPr>
            <a:xfrm>
              <a:off x="6094475" y="3134099"/>
              <a:ext cx="4445030" cy="43088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Retains Case Manager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FF96093-A955-FF46-BBF7-8985CD7F53BB}"/>
              </a:ext>
            </a:extLst>
          </p:cNvPr>
          <p:cNvGrpSpPr/>
          <p:nvPr/>
        </p:nvGrpSpPr>
        <p:grpSpPr>
          <a:xfrm>
            <a:off x="5727719" y="3999679"/>
            <a:ext cx="6080644" cy="1106905"/>
            <a:chOff x="5727719" y="3999679"/>
            <a:chExt cx="6080644" cy="110690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8F6B1A-18E9-0841-87CD-B2C9A77D4F16}"/>
                </a:ext>
              </a:extLst>
            </p:cNvPr>
            <p:cNvSpPr/>
            <p:nvPr/>
          </p:nvSpPr>
          <p:spPr>
            <a:xfrm>
              <a:off x="5727719" y="3999679"/>
              <a:ext cx="5723448" cy="1106905"/>
            </a:xfrm>
            <a:prstGeom prst="rect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ED99C26-1E4A-4D22-A813-58264BA487B5}"/>
                </a:ext>
              </a:extLst>
            </p:cNvPr>
            <p:cNvSpPr txBox="1"/>
            <p:nvPr/>
          </p:nvSpPr>
          <p:spPr>
            <a:xfrm>
              <a:off x="6084915" y="4131865"/>
              <a:ext cx="5723448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Approved prescribers monitor &amp; provide ongoing prescriptions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F01A41-7331-034F-A3AC-DFCF5B5D9161}"/>
              </a:ext>
            </a:extLst>
          </p:cNvPr>
          <p:cNvGrpSpPr/>
          <p:nvPr/>
        </p:nvGrpSpPr>
        <p:grpSpPr>
          <a:xfrm>
            <a:off x="5727719" y="5173409"/>
            <a:ext cx="5723448" cy="1106905"/>
            <a:chOff x="5727719" y="5173409"/>
            <a:chExt cx="5723448" cy="110690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11353F6-7F1F-1745-958B-CA41B9E5E627}"/>
                </a:ext>
              </a:extLst>
            </p:cNvPr>
            <p:cNvSpPr/>
            <p:nvPr/>
          </p:nvSpPr>
          <p:spPr>
            <a:xfrm>
              <a:off x="5727719" y="5173409"/>
              <a:ext cx="5723448" cy="1106905"/>
            </a:xfrm>
            <a:prstGeom prst="rect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FDD5B26-903E-44BA-9B66-5CACEAB26668}"/>
                </a:ext>
              </a:extLst>
            </p:cNvPr>
            <p:cNvSpPr txBox="1"/>
            <p:nvPr/>
          </p:nvSpPr>
          <p:spPr>
            <a:xfrm>
              <a:off x="6094475" y="5353779"/>
              <a:ext cx="4639945" cy="76944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Fully supported by Alcohol and Drug Service</a:t>
              </a:r>
            </a:p>
          </p:txBody>
        </p:sp>
      </p:grp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9C8FA69-0736-4B2A-AEBF-6071BBE3A0D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018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392"/>
    </mc:Choice>
    <mc:Fallback xmlns="">
      <p:transition spd="slow" advTm="82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905544D8-BACF-E547-ABD6-42260FD312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6" b="32882"/>
          <a:stretch/>
        </p:blipFill>
        <p:spPr>
          <a:xfrm>
            <a:off x="3460750" y="2033678"/>
            <a:ext cx="5270500" cy="2297531"/>
          </a:xfrm>
          <a:prstGeom prst="rect">
            <a:avLst/>
          </a:prstGeom>
        </p:spPr>
      </p:pic>
      <p:sp>
        <p:nvSpPr>
          <p:cNvPr id="21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9A2A76-2491-488A-9CFF-6BA111408FE3}"/>
              </a:ext>
            </a:extLst>
          </p:cNvPr>
          <p:cNvSpPr txBox="1"/>
          <p:nvPr/>
        </p:nvSpPr>
        <p:spPr>
          <a:xfrm>
            <a:off x="304800" y="6052524"/>
            <a:ext cx="11521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“the client in an individualized, normalized, treatment framework, with a simultaneous increase in access to other health services, rather than in the role of a recipient of a ‘social service’”   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Hotham, E., Roche, A., Skinner, N. and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Dollman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B., 2005. The general practitioner pharmacotherapy prescribing workforce: examining sustainability from a systems perspective. </a:t>
            </a:r>
            <a:r>
              <a:rPr lang="en-GB" sz="1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Drug and Alcohol Review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24(5), pp.393-400.</a:t>
            </a:r>
            <a:endParaRPr lang="en-GB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6B22B-085E-1C4A-AC52-715673C91F3D}"/>
              </a:ext>
            </a:extLst>
          </p:cNvPr>
          <p:cNvSpPr txBox="1"/>
          <p:nvPr/>
        </p:nvSpPr>
        <p:spPr>
          <a:xfrm>
            <a:off x="4598662" y="656548"/>
            <a:ext cx="263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Patient and Prescriber satisfaction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D6451-689C-5443-94EC-923477A7EA55}"/>
              </a:ext>
            </a:extLst>
          </p:cNvPr>
          <p:cNvSpPr txBox="1"/>
          <p:nvPr/>
        </p:nvSpPr>
        <p:spPr>
          <a:xfrm>
            <a:off x="8165554" y="1516160"/>
            <a:ext cx="2402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preventative health care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546045-8449-5146-A792-7A6B60ED8B15}"/>
              </a:ext>
            </a:extLst>
          </p:cNvPr>
          <p:cNvSpPr txBox="1"/>
          <p:nvPr/>
        </p:nvSpPr>
        <p:spPr>
          <a:xfrm>
            <a:off x="1974270" y="4349239"/>
            <a:ext cx="2065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barriers to care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A8D009-AF89-7448-9C76-80B0A1B15E2E}"/>
              </a:ext>
            </a:extLst>
          </p:cNvPr>
          <p:cNvSpPr txBox="1"/>
          <p:nvPr/>
        </p:nvSpPr>
        <p:spPr>
          <a:xfrm>
            <a:off x="4774099" y="4501155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Similar retention rates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3F613-EA1E-D445-9CD8-20BC6EFFEADA}"/>
              </a:ext>
            </a:extLst>
          </p:cNvPr>
          <p:cNvSpPr txBox="1"/>
          <p:nvPr/>
        </p:nvSpPr>
        <p:spPr>
          <a:xfrm>
            <a:off x="6989752" y="4331209"/>
            <a:ext cx="346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health service relationships and referral pathways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3C2823-D3EA-C344-8A80-66297230F1BF}"/>
              </a:ext>
            </a:extLst>
          </p:cNvPr>
          <p:cNvSpPr txBox="1"/>
          <p:nvPr/>
        </p:nvSpPr>
        <p:spPr>
          <a:xfrm>
            <a:off x="1480728" y="1648436"/>
            <a:ext cx="3154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confidence to manage patient alcohol and drug issues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937B18-A000-914F-B878-22745A2A2065}"/>
              </a:ext>
            </a:extLst>
          </p:cNvPr>
          <p:cNvCxnSpPr>
            <a:cxnSpLocks/>
          </p:cNvCxnSpPr>
          <p:nvPr/>
        </p:nvCxnSpPr>
        <p:spPr>
          <a:xfrm flipH="1" flipV="1">
            <a:off x="5917099" y="1323538"/>
            <a:ext cx="3464" cy="1540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45176EC-5614-5241-AAD9-08C4F14C39EE}"/>
              </a:ext>
            </a:extLst>
          </p:cNvPr>
          <p:cNvCxnSpPr>
            <a:cxnSpLocks/>
          </p:cNvCxnSpPr>
          <p:nvPr/>
        </p:nvCxnSpPr>
        <p:spPr>
          <a:xfrm flipV="1">
            <a:off x="8173076" y="2321581"/>
            <a:ext cx="296597" cy="252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9032116-2D0F-6948-AA82-F0D94B11B0A1}"/>
              </a:ext>
            </a:extLst>
          </p:cNvPr>
          <p:cNvCxnSpPr>
            <a:cxnSpLocks/>
          </p:cNvCxnSpPr>
          <p:nvPr/>
        </p:nvCxnSpPr>
        <p:spPr>
          <a:xfrm flipH="1" flipV="1">
            <a:off x="3943002" y="2476759"/>
            <a:ext cx="249381" cy="20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A04A45E-D684-9A47-95D0-717722B7F798}"/>
              </a:ext>
            </a:extLst>
          </p:cNvPr>
          <p:cNvCxnSpPr>
            <a:cxnSpLocks/>
          </p:cNvCxnSpPr>
          <p:nvPr/>
        </p:nvCxnSpPr>
        <p:spPr>
          <a:xfrm>
            <a:off x="5917099" y="4146872"/>
            <a:ext cx="0" cy="302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6FD910B-5BAD-754B-8A5A-30CDE7655E8D}"/>
              </a:ext>
            </a:extLst>
          </p:cNvPr>
          <p:cNvCxnSpPr>
            <a:cxnSpLocks/>
          </p:cNvCxnSpPr>
          <p:nvPr/>
        </p:nvCxnSpPr>
        <p:spPr>
          <a:xfrm flipH="1">
            <a:off x="3956856" y="4097092"/>
            <a:ext cx="235527" cy="25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A9F53BC-59F3-AF49-8ED6-D5B078ADB32F}"/>
              </a:ext>
            </a:extLst>
          </p:cNvPr>
          <p:cNvCxnSpPr>
            <a:cxnSpLocks/>
          </p:cNvCxnSpPr>
          <p:nvPr/>
        </p:nvCxnSpPr>
        <p:spPr>
          <a:xfrm>
            <a:off x="7996760" y="4091072"/>
            <a:ext cx="192602" cy="25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0E3C988-6515-468D-AF34-CD5F977DB9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9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57"/>
    </mc:Choice>
    <mc:Fallback xmlns="">
      <p:transition spd="slow" advTm="57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5926DAA-C5EF-47C9-B1CF-216BDB815D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4981208"/>
              </p:ext>
            </p:extLst>
          </p:nvPr>
        </p:nvGraphicFramePr>
        <p:xfrm>
          <a:off x="3481551" y="86544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FA8BC4-6EF3-4376-AFF5-E56FD894B2AB}"/>
              </a:ext>
            </a:extLst>
          </p:cNvPr>
          <p:cNvSpPr txBox="1"/>
          <p:nvPr/>
        </p:nvSpPr>
        <p:spPr>
          <a:xfrm>
            <a:off x="5220042" y="2589525"/>
            <a:ext cx="5948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Apply to the Healthcare Approvals and Regulation Unit for prescriber approval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10" name="Graphic 9" descr="Stethoscope">
            <a:extLst>
              <a:ext uri="{FF2B5EF4-FFF2-40B4-BE49-F238E27FC236}">
                <a16:creationId xmlns:a16="http://schemas.microsoft.com/office/drawing/2014/main" id="{23948C53-B66C-4FAE-BE7E-82AE61B320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15406" y="1248559"/>
            <a:ext cx="914400" cy="914400"/>
          </a:xfrm>
          <a:prstGeom prst="rect">
            <a:avLst/>
          </a:prstGeom>
        </p:spPr>
      </p:pic>
      <p:pic>
        <p:nvPicPr>
          <p:cNvPr id="12" name="Graphic 11" descr="Scribble">
            <a:extLst>
              <a:ext uri="{FF2B5EF4-FFF2-40B4-BE49-F238E27FC236}">
                <a16:creationId xmlns:a16="http://schemas.microsoft.com/office/drawing/2014/main" id="{7F08DE02-2FB7-4691-9B2C-341F9E9FE9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83267" y="2486268"/>
            <a:ext cx="914400" cy="914400"/>
          </a:xfrm>
          <a:prstGeom prst="rect">
            <a:avLst/>
          </a:prstGeom>
        </p:spPr>
      </p:pic>
      <p:pic>
        <p:nvPicPr>
          <p:cNvPr id="14" name="Graphic 13" descr="Checklist">
            <a:extLst>
              <a:ext uri="{FF2B5EF4-FFF2-40B4-BE49-F238E27FC236}">
                <a16:creationId xmlns:a16="http://schemas.microsoft.com/office/drawing/2014/main" id="{CF66CF8D-2C08-42BF-9AEE-A0DC6B2D50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78013" y="3747682"/>
            <a:ext cx="914400" cy="914400"/>
          </a:xfrm>
          <a:prstGeom prst="rect">
            <a:avLst/>
          </a:prstGeom>
        </p:spPr>
      </p:pic>
      <p:pic>
        <p:nvPicPr>
          <p:cNvPr id="18" name="Graphic 17" descr="Chat">
            <a:extLst>
              <a:ext uri="{FF2B5EF4-FFF2-40B4-BE49-F238E27FC236}">
                <a16:creationId xmlns:a16="http://schemas.microsoft.com/office/drawing/2014/main" id="{0DB916A8-6040-4236-8D37-C9687FBEC38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20813" y="5015897"/>
            <a:ext cx="914400" cy="914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FD3A95-8360-478F-89AA-53E1D1BEE879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3269" t="3103" r="22908" b="25679"/>
          <a:stretch/>
        </p:blipFill>
        <p:spPr>
          <a:xfrm>
            <a:off x="527270" y="1155645"/>
            <a:ext cx="2827282" cy="51389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0EEA59D-1E54-7E45-9BB0-C12DB2E7A187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E7678C-281E-8846-A6BD-8EE6EAAED100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 OF THE PATIENT’S CASE MANAGER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085C433-798F-4EC5-AFF5-D4567B99A8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4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858"/>
    </mc:Choice>
    <mc:Fallback xmlns="">
      <p:transition spd="slow" advTm="56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1D7947D-E369-4F9B-8D9C-362082E533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862" t="9630" r="65431" b="9364"/>
          <a:stretch/>
        </p:blipFill>
        <p:spPr>
          <a:xfrm rot="20904327">
            <a:off x="1192329" y="1489464"/>
            <a:ext cx="4506311" cy="5322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B8AB03-2591-4136-9221-69DED70D5C3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690" t="17157" r="65000" b="3836"/>
          <a:stretch/>
        </p:blipFill>
        <p:spPr>
          <a:xfrm rot="299028">
            <a:off x="6529839" y="1330531"/>
            <a:ext cx="4730988" cy="54490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A39B91-12D6-224B-8E3F-E199A4F8863D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311A77-92A7-2147-A140-0F4B075FEBB7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MANAGER SUITE OF DOCUMENTS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C97441E-6770-4CDB-BD57-6B6FE175DF0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396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20"/>
    </mc:Choice>
    <mc:Fallback xmlns="">
      <p:transition spd="slow" advTm="32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B7DD33-D5E1-47B3-8BB7-11CA2D12F93B}"/>
              </a:ext>
            </a:extLst>
          </p:cNvPr>
          <p:cNvSpPr/>
          <p:nvPr/>
        </p:nvSpPr>
        <p:spPr>
          <a:xfrm>
            <a:off x="1345324" y="89789"/>
            <a:ext cx="9690538" cy="672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F447C3-3BB4-472D-A58F-A9602542106A}"/>
              </a:ext>
            </a:extLst>
          </p:cNvPr>
          <p:cNvSpPr txBox="1"/>
          <p:nvPr/>
        </p:nvSpPr>
        <p:spPr>
          <a:xfrm>
            <a:off x="1250732" y="133733"/>
            <a:ext cx="9690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Approved Prescriber Pack</a:t>
            </a:r>
            <a:endParaRPr lang="en-GB" sz="32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B0F6E3-29AE-4095-8A5E-2CB0CA105985}"/>
              </a:ext>
            </a:extLst>
          </p:cNvPr>
          <p:cNvSpPr/>
          <p:nvPr/>
        </p:nvSpPr>
        <p:spPr>
          <a:xfrm>
            <a:off x="609600" y="1202735"/>
            <a:ext cx="558099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A378BE-80C7-469D-8071-94D3D8C00C81}"/>
              </a:ext>
            </a:extLst>
          </p:cNvPr>
          <p:cNvSpPr/>
          <p:nvPr/>
        </p:nvSpPr>
        <p:spPr>
          <a:xfrm>
            <a:off x="6237889" y="1202735"/>
            <a:ext cx="54864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A94EAA7-309D-4CEB-8431-B4D4063985D9}"/>
              </a:ext>
            </a:extLst>
          </p:cNvPr>
          <p:cNvCxnSpPr/>
          <p:nvPr/>
        </p:nvCxnSpPr>
        <p:spPr>
          <a:xfrm flipH="1">
            <a:off x="3857296" y="762451"/>
            <a:ext cx="409904" cy="367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ADEC524-F0EB-4680-8DEA-4EF17CFD745E}"/>
              </a:ext>
            </a:extLst>
          </p:cNvPr>
          <p:cNvCxnSpPr/>
          <p:nvPr/>
        </p:nvCxnSpPr>
        <p:spPr>
          <a:xfrm>
            <a:off x="7972099" y="762451"/>
            <a:ext cx="493986" cy="367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EAA0AAF-893C-4BC7-8696-D5329D2B577E}"/>
              </a:ext>
            </a:extLst>
          </p:cNvPr>
          <p:cNvSpPr txBox="1"/>
          <p:nvPr/>
        </p:nvSpPr>
        <p:spPr>
          <a:xfrm>
            <a:off x="609600" y="1202735"/>
            <a:ext cx="5533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/>
              <a:t>Documents</a:t>
            </a:r>
            <a:endParaRPr lang="en-GB" sz="2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9F933B-9473-429F-AC6A-A3EB8B082996}"/>
              </a:ext>
            </a:extLst>
          </p:cNvPr>
          <p:cNvSpPr txBox="1"/>
          <p:nvPr/>
        </p:nvSpPr>
        <p:spPr>
          <a:xfrm>
            <a:off x="6237889" y="1233512"/>
            <a:ext cx="543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/>
              <a:t>Resources</a:t>
            </a:r>
            <a:endParaRPr lang="en-GB" sz="2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461E2E-1ECF-4902-BC3B-0A3AE8D0C63D}"/>
              </a:ext>
            </a:extLst>
          </p:cNvPr>
          <p:cNvSpPr txBox="1"/>
          <p:nvPr/>
        </p:nvSpPr>
        <p:spPr>
          <a:xfrm>
            <a:off x="599090" y="2249214"/>
            <a:ext cx="5591503" cy="4162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DDB1A5-0ACD-44ED-988E-4A49D5FD659B}"/>
              </a:ext>
            </a:extLst>
          </p:cNvPr>
          <p:cNvSpPr txBox="1"/>
          <p:nvPr/>
        </p:nvSpPr>
        <p:spPr>
          <a:xfrm>
            <a:off x="6285185" y="2249214"/>
            <a:ext cx="5439104" cy="4162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4C45E6-8022-4BE2-AB8B-2CE6E74C1FC9}"/>
              </a:ext>
            </a:extLst>
          </p:cNvPr>
          <p:cNvSpPr txBox="1"/>
          <p:nvPr/>
        </p:nvSpPr>
        <p:spPr>
          <a:xfrm>
            <a:off x="903890" y="2501462"/>
            <a:ext cx="49293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Suggested QOTP Client Review Template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AP report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Referral to MNMH-ADS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Pharmacy Introduction letter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Document guide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656DB6-85D5-4D5A-9FF5-9FFA72AAF683}"/>
              </a:ext>
            </a:extLst>
          </p:cNvPr>
          <p:cNvSpPr txBox="1"/>
          <p:nvPr/>
        </p:nvSpPr>
        <p:spPr>
          <a:xfrm>
            <a:off x="6437587" y="2501462"/>
            <a:ext cx="500817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AP </a:t>
            </a:r>
            <a:r>
              <a:rPr lang="en-US" sz="3200" err="1"/>
              <a:t>Responsiblilities</a:t>
            </a:r>
            <a:endParaRPr lang="en-US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Clinically Significant Drug Interactions</a:t>
            </a:r>
            <a:endParaRPr lang="en-GB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MATOD guidelines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Medicare rebate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/>
              <a:t>SCOT flyer</a:t>
            </a:r>
            <a:endParaRPr lang="en-US" sz="320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DB56D12-7B07-4A3C-9305-550219DC3F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293" t="9523" r="65603" b="5061"/>
          <a:stretch/>
        </p:blipFill>
        <p:spPr>
          <a:xfrm>
            <a:off x="588297" y="356354"/>
            <a:ext cx="4279782" cy="568453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FEEE943-7163-4807-BED3-387FE6342A4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465" t="12183" r="66638" b="5061"/>
          <a:stretch/>
        </p:blipFill>
        <p:spPr>
          <a:xfrm>
            <a:off x="6449667" y="257301"/>
            <a:ext cx="4479193" cy="61758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A8D86B3-5FA5-46BA-94D7-1460EF10C0F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914" t="8047" r="64537" b="4447"/>
          <a:stretch/>
        </p:blipFill>
        <p:spPr>
          <a:xfrm>
            <a:off x="6699290" y="316965"/>
            <a:ext cx="5083798" cy="609434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72E2961-ABB7-4205-9AB9-67F068B3D87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207" t="13208" r="66724" b="4961"/>
          <a:stretch/>
        </p:blipFill>
        <p:spPr>
          <a:xfrm>
            <a:off x="5952214" y="264277"/>
            <a:ext cx="4515696" cy="6094345"/>
          </a:xfrm>
          <a:prstGeom prst="rect">
            <a:avLst/>
          </a:prstGeom>
        </p:spPr>
      </p:pic>
      <p:pic>
        <p:nvPicPr>
          <p:cNvPr id="7" name="Picture 6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8F7E453-CAC8-2342-B750-EDB8B8EECE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85" y="332956"/>
            <a:ext cx="5363116" cy="567771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1BD155C-94AC-479E-BBDD-AD3B3296580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638" t="10435" r="66638" b="5673"/>
          <a:stretch/>
        </p:blipFill>
        <p:spPr>
          <a:xfrm>
            <a:off x="5978082" y="252283"/>
            <a:ext cx="4581496" cy="6469644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3E4880F-DE01-194A-9D49-8949615A02C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7" y="252283"/>
            <a:ext cx="3752568" cy="63534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9A693C-730A-47A3-8DD4-1A861076824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6465" t="10267" r="66552" b="5367"/>
          <a:stretch/>
        </p:blipFill>
        <p:spPr>
          <a:xfrm>
            <a:off x="1523261" y="426120"/>
            <a:ext cx="4032101" cy="5638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5232441-0D52-45DB-91ED-45303B2D6D61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6138" t="10267" r="66382" b="5979"/>
          <a:stretch/>
        </p:blipFill>
        <p:spPr>
          <a:xfrm>
            <a:off x="356484" y="475529"/>
            <a:ext cx="4020351" cy="56388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936460B-69A7-41BE-BC8A-656D54F018F1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5800" t="9523" r="65948" b="5673"/>
          <a:stretch/>
        </p:blipFill>
        <p:spPr>
          <a:xfrm>
            <a:off x="1153386" y="587571"/>
            <a:ext cx="4310970" cy="56387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68C0978-A217-4A25-B351-1169973E965B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4914" t="8703" r="64537" b="4755"/>
          <a:stretch/>
        </p:blipFill>
        <p:spPr>
          <a:xfrm>
            <a:off x="280878" y="288126"/>
            <a:ext cx="5140338" cy="6094345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EFE8EE9-2F53-4C69-9533-DD472B42CA1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004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213"/>
    </mc:Choice>
    <mc:Fallback xmlns="">
      <p:transition spd="slow" advTm="194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B3982-C79A-4E97-BE96-17712FE023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75" t="11089" r="67138" b="4779"/>
          <a:stretch/>
        </p:blipFill>
        <p:spPr>
          <a:xfrm>
            <a:off x="7252274" y="715809"/>
            <a:ext cx="4403697" cy="587943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E4C7104-A46C-4133-97CC-F6D5478D47A6}"/>
              </a:ext>
            </a:extLst>
          </p:cNvPr>
          <p:cNvCxnSpPr>
            <a:cxnSpLocks/>
          </p:cNvCxnSpPr>
          <p:nvPr/>
        </p:nvCxnSpPr>
        <p:spPr>
          <a:xfrm>
            <a:off x="5713063" y="3611100"/>
            <a:ext cx="1328868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oy, table&#10;&#10;Description automatically generated">
            <a:extLst>
              <a:ext uri="{FF2B5EF4-FFF2-40B4-BE49-F238E27FC236}">
                <a16:creationId xmlns:a16="http://schemas.microsoft.com/office/drawing/2014/main" id="{06D4D0D2-AAF0-7645-B4F2-30BE03789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75" y="1584943"/>
            <a:ext cx="5157245" cy="44905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635425-C07B-474B-97F7-5AA51A34FC8F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A05474-1F7D-054D-9B4F-1A550F31425D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PHARMACY PACK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FA6D36F-B10D-45CF-A1A9-943CA5BFF9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3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06"/>
    </mc:Choice>
    <mc:Fallback xmlns="">
      <p:transition spd="slow" advTm="16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|5.5|4.2|3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1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9|25.2|16.8|13.6|21.4|16.6|14.9|8.2|11.5|5.1|1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097C56F2F20741A1E133F6088FAFFE" ma:contentTypeVersion="13" ma:contentTypeDescription="Create a new document." ma:contentTypeScope="" ma:versionID="d032c670beb6da8a3245c448c232b716">
  <xsd:schema xmlns:xsd="http://www.w3.org/2001/XMLSchema" xmlns:xs="http://www.w3.org/2001/XMLSchema" xmlns:p="http://schemas.microsoft.com/office/2006/metadata/properties" xmlns:ns2="3bf45668-66e0-44f2-96cc-57248bad8d20" xmlns:ns3="c72475e8-7f22-4a11-8d7e-4cf8c4fe4b7b" targetNamespace="http://schemas.microsoft.com/office/2006/metadata/properties" ma:root="true" ma:fieldsID="0fc112166335e66e4aa813defa98e2b0" ns2:_="" ns3:_="">
    <xsd:import namespace="3bf45668-66e0-44f2-96cc-57248bad8d20"/>
    <xsd:import namespace="c72475e8-7f22-4a11-8d7e-4cf8c4fe4b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45668-66e0-44f2-96cc-57248bad8d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2475e8-7f22-4a11-8d7e-4cf8c4fe4b7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9CB7F-676C-40C0-8F33-203A7F99DDCC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1cd0be4e-4c21-49a6-87ca-c5a590616869"/>
    <ds:schemaRef ds:uri="http://purl.org/dc/terms/"/>
    <ds:schemaRef ds:uri="http://schemas.openxmlformats.org/package/2006/metadata/core-properties"/>
    <ds:schemaRef ds:uri="89073ef7-78c8-44d1-ac9c-2193fb0e826f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7FED71B-E7A2-45E6-858F-AD65EC1FE9BE}"/>
</file>

<file path=customXml/itemProps3.xml><?xml version="1.0" encoding="utf-8"?>
<ds:datastoreItem xmlns:ds="http://schemas.openxmlformats.org/officeDocument/2006/customXml" ds:itemID="{609C3CB0-A04E-4115-9000-3B2B021E22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2089</TotalTime>
  <Words>304</Words>
  <Application>Microsoft Office PowerPoint</Application>
  <PresentationFormat>Widescreen</PresentationFormat>
  <Paragraphs>58</Paragraphs>
  <Slides>11</Slides>
  <Notes>11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 Veitch</dc:creator>
  <cp:lastModifiedBy>Peter Cochrane</cp:lastModifiedBy>
  <cp:revision>42</cp:revision>
  <dcterms:created xsi:type="dcterms:W3CDTF">2020-08-25T02:56:41Z</dcterms:created>
  <dcterms:modified xsi:type="dcterms:W3CDTF">2022-04-27T02:56:52Z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0x01010072097C56F2F20741A1E133F6088FAFFE</vt:lpwstr>
  </property>
</Properties>
</file>